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eague Spartan" charset="1" panose="000008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  <p:embeddedFont>
      <p:font typeface="Poppins Thin" charset="1" panose="00000300000000000000"/>
      <p:regular r:id="rId22"/>
    </p:embeddedFont>
    <p:embeddedFont>
      <p:font typeface="Poppins Thin Italics" charset="1" panose="00000300000000000000"/>
      <p:regular r:id="rId23"/>
    </p:embeddedFont>
    <p:embeddedFont>
      <p:font typeface="Poppins Extra-Light" charset="1" panose="00000300000000000000"/>
      <p:regular r:id="rId24"/>
    </p:embeddedFont>
    <p:embeddedFont>
      <p:font typeface="Poppins Extra-Light Italics" charset="1" panose="00000300000000000000"/>
      <p:regular r:id="rId25"/>
    </p:embeddedFont>
    <p:embeddedFont>
      <p:font typeface="Poppins Light" charset="1" panose="00000400000000000000"/>
      <p:regular r:id="rId26"/>
    </p:embeddedFont>
    <p:embeddedFont>
      <p:font typeface="Poppins Light Italics" charset="1" panose="00000400000000000000"/>
      <p:regular r:id="rId27"/>
    </p:embeddedFont>
    <p:embeddedFont>
      <p:font typeface="Poppins Medium" charset="1" panose="00000600000000000000"/>
      <p:regular r:id="rId28"/>
    </p:embeddedFont>
    <p:embeddedFont>
      <p:font typeface="Poppins Medium Italics" charset="1" panose="00000600000000000000"/>
      <p:regular r:id="rId29"/>
    </p:embeddedFont>
    <p:embeddedFont>
      <p:font typeface="Poppins Semi-Bold" charset="1" panose="00000700000000000000"/>
      <p:regular r:id="rId30"/>
    </p:embeddedFont>
    <p:embeddedFont>
      <p:font typeface="Poppins Semi-Bold Italics" charset="1" panose="00000700000000000000"/>
      <p:regular r:id="rId31"/>
    </p:embeddedFont>
    <p:embeddedFont>
      <p:font typeface="Poppins Ultra-Bold" charset="1" panose="00000900000000000000"/>
      <p:regular r:id="rId32"/>
    </p:embeddedFont>
    <p:embeddedFont>
      <p:font typeface="Poppins Ultra-Bold Italics" charset="1" panose="00000900000000000000"/>
      <p:regular r:id="rId33"/>
    </p:embeddedFont>
    <p:embeddedFont>
      <p:font typeface="Poppins Heavy" charset="1" panose="00000A00000000000000"/>
      <p:regular r:id="rId34"/>
    </p:embeddedFont>
    <p:embeddedFont>
      <p:font typeface="Poppins Heavy Italics" charset="1" panose="00000A00000000000000"/>
      <p:regular r:id="rId35"/>
    </p:embeddedFont>
    <p:embeddedFont>
      <p:font typeface="Lato" charset="1" panose="020F0502020204030203"/>
      <p:regular r:id="rId36"/>
    </p:embeddedFont>
    <p:embeddedFont>
      <p:font typeface="Lato Bold" charset="1" panose="020F0502020204030203"/>
      <p:regular r:id="rId37"/>
    </p:embeddedFont>
    <p:embeddedFont>
      <p:font typeface="Lato Italics" charset="1" panose="020F0502020204030203"/>
      <p:regular r:id="rId38"/>
    </p:embeddedFont>
    <p:embeddedFont>
      <p:font typeface="Lato Bold Italics" charset="1" panose="020F0502020204030203"/>
      <p:regular r:id="rId39"/>
    </p:embeddedFont>
    <p:embeddedFont>
      <p:font typeface="Lato Thin" charset="1" panose="020F0502020204030203"/>
      <p:regular r:id="rId40"/>
    </p:embeddedFont>
    <p:embeddedFont>
      <p:font typeface="Lato Thin Italics" charset="1" panose="020F0502020204030203"/>
      <p:regular r:id="rId41"/>
    </p:embeddedFont>
    <p:embeddedFont>
      <p:font typeface="Lato Light" charset="1" panose="020F0502020204030203"/>
      <p:regular r:id="rId42"/>
    </p:embeddedFont>
    <p:embeddedFont>
      <p:font typeface="Lato Light Italics" charset="1" panose="020F0502020204030203"/>
      <p:regular r:id="rId43"/>
    </p:embeddedFont>
    <p:embeddedFont>
      <p:font typeface="Lato Heavy" charset="1" panose="020F0502020204030203"/>
      <p:regular r:id="rId44"/>
    </p:embeddedFont>
    <p:embeddedFont>
      <p:font typeface="Lato Heavy Italics" charset="1" panose="020F0502020204030203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5800" y="4869492"/>
            <a:ext cx="14511543" cy="845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2"/>
              </a:lnSpc>
            </a:pPr>
            <a:r>
              <a:rPr lang="en-US" sz="4966">
                <a:solidFill>
                  <a:srgbClr val="004AAD"/>
                </a:solidFill>
                <a:latin typeface="League Spartan Bold"/>
              </a:rPr>
              <a:t>SOFTWARE DEVELOPMENT SESSIONAL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130300" y="4057750"/>
            <a:ext cx="3086100" cy="2171499"/>
            <a:chOff x="0" y="0"/>
            <a:chExt cx="812800" cy="5719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467343" y="4057750"/>
            <a:ext cx="3086100" cy="2171499"/>
            <a:chOff x="0" y="0"/>
            <a:chExt cx="812800" cy="5719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25724" y="1093275"/>
            <a:ext cx="1636551" cy="1636551"/>
          </a:xfrm>
          <a:custGeom>
            <a:avLst/>
            <a:gdLst/>
            <a:ahLst/>
            <a:cxnLst/>
            <a:rect r="r" b="b" t="t" l="l"/>
            <a:pathLst>
              <a:path h="1636551" w="1636551">
                <a:moveTo>
                  <a:pt x="0" y="0"/>
                </a:moveTo>
                <a:lnTo>
                  <a:pt x="1636552" y="0"/>
                </a:lnTo>
                <a:lnTo>
                  <a:pt x="1636552" y="1636551"/>
                </a:lnTo>
                <a:lnTo>
                  <a:pt x="0" y="1636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390576" y="3834726"/>
            <a:ext cx="5641992" cy="903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5303">
                <a:solidFill>
                  <a:srgbClr val="303642"/>
                </a:solidFill>
                <a:latin typeface="Lato Heavy"/>
              </a:rPr>
              <a:t>CSE 408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58042" y="6086379"/>
            <a:ext cx="10507059" cy="146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7"/>
              </a:lnSpc>
            </a:pPr>
            <a:r>
              <a:rPr lang="en-US" sz="3419">
                <a:solidFill>
                  <a:srgbClr val="303642"/>
                </a:solidFill>
                <a:latin typeface="Poppins"/>
              </a:rPr>
              <a:t>Proposed Software:</a:t>
            </a:r>
          </a:p>
          <a:p>
            <a:pPr algn="ctr">
              <a:lnSpc>
                <a:spcPts val="6887"/>
              </a:lnSpc>
              <a:spcBef>
                <a:spcPct val="0"/>
              </a:spcBef>
            </a:pPr>
            <a:r>
              <a:rPr lang="en-US" sz="4919">
                <a:solidFill>
                  <a:srgbClr val="004AAD"/>
                </a:solidFill>
                <a:latin typeface="Poppins Bold"/>
              </a:rPr>
              <a:t>Project Management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590274"/>
            <a:ext cx="18288000" cy="87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19"/>
              </a:lnSpc>
            </a:pPr>
            <a:r>
              <a:rPr lang="en-US" sz="5085">
                <a:solidFill>
                  <a:srgbClr val="AB1C21"/>
                </a:solidFill>
                <a:latin typeface="Canva Sans Bold"/>
              </a:rPr>
              <a:t>Bangladesh University of Engineering &amp; Technology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5895401" cy="10287000"/>
            <a:chOff x="0" y="0"/>
            <a:chExt cx="155269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26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552698">
                  <a:moveTo>
                    <a:pt x="0" y="0"/>
                  </a:moveTo>
                  <a:lnTo>
                    <a:pt x="1552698" y="0"/>
                  </a:lnTo>
                  <a:lnTo>
                    <a:pt x="15526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55269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4306" y="6857431"/>
            <a:ext cx="4533590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GROUP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446818" y="8630505"/>
            <a:ext cx="897167" cy="2183545"/>
            <a:chOff x="0" y="0"/>
            <a:chExt cx="236291" cy="5750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6291" cy="575090"/>
            </a:xfrm>
            <a:custGeom>
              <a:avLst/>
              <a:gdLst/>
              <a:ahLst/>
              <a:cxnLst/>
              <a:rect r="r" b="b" t="t" l="l"/>
              <a:pathLst>
                <a:path h="575090" w="236291">
                  <a:moveTo>
                    <a:pt x="118145" y="0"/>
                  </a:moveTo>
                  <a:lnTo>
                    <a:pt x="118145" y="0"/>
                  </a:lnTo>
                  <a:cubicBezTo>
                    <a:pt x="183395" y="0"/>
                    <a:pt x="236291" y="52895"/>
                    <a:pt x="236291" y="118145"/>
                  </a:cubicBezTo>
                  <a:lnTo>
                    <a:pt x="236291" y="456945"/>
                  </a:lnTo>
                  <a:cubicBezTo>
                    <a:pt x="236291" y="488279"/>
                    <a:pt x="223843" y="518330"/>
                    <a:pt x="201687" y="540486"/>
                  </a:cubicBezTo>
                  <a:cubicBezTo>
                    <a:pt x="179530" y="562643"/>
                    <a:pt x="149480" y="575090"/>
                    <a:pt x="118145" y="575090"/>
                  </a:cubicBezTo>
                  <a:lnTo>
                    <a:pt x="118145" y="575090"/>
                  </a:lnTo>
                  <a:cubicBezTo>
                    <a:pt x="86811" y="575090"/>
                    <a:pt x="56761" y="562643"/>
                    <a:pt x="34604" y="540486"/>
                  </a:cubicBezTo>
                  <a:cubicBezTo>
                    <a:pt x="12447" y="518330"/>
                    <a:pt x="0" y="488279"/>
                    <a:pt x="0" y="456945"/>
                  </a:cubicBezTo>
                  <a:lnTo>
                    <a:pt x="0" y="118145"/>
                  </a:lnTo>
                  <a:cubicBezTo>
                    <a:pt x="0" y="86811"/>
                    <a:pt x="12447" y="56761"/>
                    <a:pt x="34604" y="34604"/>
                  </a:cubicBezTo>
                  <a:cubicBezTo>
                    <a:pt x="56761" y="12447"/>
                    <a:pt x="86811" y="0"/>
                    <a:pt x="118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36291" cy="622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293444" y="1028700"/>
            <a:ext cx="3061955" cy="4114800"/>
            <a:chOff x="0" y="0"/>
            <a:chExt cx="3663950" cy="49237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94683" t="-58281" r="-69458" b="-38057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0158661" y="2456939"/>
            <a:ext cx="3056808" cy="4107884"/>
            <a:chOff x="0" y="0"/>
            <a:chExt cx="3663950" cy="49237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4"/>
              <a:stretch>
                <a:fillRect l="-17267" t="0" r="-17267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015569" y="4166785"/>
            <a:ext cx="3056808" cy="4107884"/>
            <a:chOff x="0" y="0"/>
            <a:chExt cx="3663950" cy="49237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09411" y="1662134"/>
            <a:ext cx="4243380" cy="7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1"/>
              </a:lnSpc>
            </a:pPr>
            <a:r>
              <a:rPr lang="en-US" sz="4708">
                <a:solidFill>
                  <a:srgbClr val="FFFFFF"/>
                </a:solidFill>
                <a:latin typeface="League Spartan Bold"/>
              </a:rPr>
              <a:t>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9411" y="933450"/>
            <a:ext cx="4842085" cy="77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MEET OUR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3356854"/>
            <a:ext cx="5855294" cy="1499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NABIL SADIQUE (1905006)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HUZZATUN ALI   (1905027)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ASIF AL SHAHRIAR    (1905040)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81020" y="5380987"/>
            <a:ext cx="1086803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NABIL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52730" y="6778915"/>
            <a:ext cx="2068671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HUZZATUN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141701" y="8573355"/>
            <a:ext cx="804545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ASIF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600229" y="9210675"/>
            <a:ext cx="952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7467832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114153" y="6702715"/>
            <a:ext cx="4842085" cy="1202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1"/>
              </a:lnSpc>
            </a:pPr>
            <a:r>
              <a:rPr lang="en-US" sz="7051">
                <a:solidFill>
                  <a:srgbClr val="FFFFFF"/>
                </a:solidFill>
                <a:latin typeface="Lato Bold"/>
              </a:rPr>
              <a:t>8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94255" y="7294199"/>
            <a:ext cx="2508447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NUMBER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08043" y="0"/>
            <a:ext cx="6379957" cy="10287000"/>
            <a:chOff x="0" y="0"/>
            <a:chExt cx="168031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031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80318">
                  <a:moveTo>
                    <a:pt x="0" y="0"/>
                  </a:moveTo>
                  <a:lnTo>
                    <a:pt x="1680318" y="0"/>
                  </a:lnTo>
                  <a:lnTo>
                    <a:pt x="168031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8031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640583" y="1945834"/>
            <a:ext cx="1868266" cy="186826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640583" y="4459995"/>
            <a:ext cx="1868266" cy="186826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40583" y="7021490"/>
            <a:ext cx="1868266" cy="186826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970541" y="2006345"/>
            <a:ext cx="1601933" cy="6466659"/>
            <a:chOff x="0" y="0"/>
            <a:chExt cx="421908" cy="170315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1908" cy="1703153"/>
            </a:xfrm>
            <a:custGeom>
              <a:avLst/>
              <a:gdLst/>
              <a:ahLst/>
              <a:cxnLst/>
              <a:rect r="r" b="b" t="t" l="l"/>
              <a:pathLst>
                <a:path h="1703153" w="421908">
                  <a:moveTo>
                    <a:pt x="210954" y="0"/>
                  </a:moveTo>
                  <a:lnTo>
                    <a:pt x="210954" y="0"/>
                  </a:lnTo>
                  <a:cubicBezTo>
                    <a:pt x="266903" y="0"/>
                    <a:pt x="320560" y="22225"/>
                    <a:pt x="360121" y="61787"/>
                  </a:cubicBezTo>
                  <a:cubicBezTo>
                    <a:pt x="399683" y="101349"/>
                    <a:pt x="421908" y="155006"/>
                    <a:pt x="421908" y="210954"/>
                  </a:cubicBezTo>
                  <a:lnTo>
                    <a:pt x="421908" y="1492199"/>
                  </a:lnTo>
                  <a:cubicBezTo>
                    <a:pt x="421908" y="1548147"/>
                    <a:pt x="399683" y="1601804"/>
                    <a:pt x="360121" y="1641366"/>
                  </a:cubicBezTo>
                  <a:cubicBezTo>
                    <a:pt x="320560" y="1680928"/>
                    <a:pt x="266903" y="1703153"/>
                    <a:pt x="210954" y="1703153"/>
                  </a:cubicBezTo>
                  <a:lnTo>
                    <a:pt x="210954" y="1703153"/>
                  </a:lnTo>
                  <a:cubicBezTo>
                    <a:pt x="155006" y="1703153"/>
                    <a:pt x="101349" y="1680928"/>
                    <a:pt x="61787" y="1641366"/>
                  </a:cubicBezTo>
                  <a:cubicBezTo>
                    <a:pt x="22225" y="1601804"/>
                    <a:pt x="0" y="1548147"/>
                    <a:pt x="0" y="1492199"/>
                  </a:cubicBezTo>
                  <a:lnTo>
                    <a:pt x="0" y="210954"/>
                  </a:lnTo>
                  <a:cubicBezTo>
                    <a:pt x="0" y="155006"/>
                    <a:pt x="22225" y="101349"/>
                    <a:pt x="61787" y="61787"/>
                  </a:cubicBezTo>
                  <a:cubicBezTo>
                    <a:pt x="101349" y="22225"/>
                    <a:pt x="155006" y="0"/>
                    <a:pt x="210954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21908" cy="1750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16288" y="6954815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Leverage graphical representations, such as charts and graphs, to elucidate intricate datasets effectively, employing visual aids for enhanced comprehension and analysis.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725537" y="2707418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Improve Collaboration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25537" y="5214414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Progress Tracking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25537" y="7697303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Enhance Visibility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24732" y="426502"/>
            <a:ext cx="5508835" cy="1579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PROJECT  OVERVIEW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55298" y="2311186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755298" y="481818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755298" y="7328385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16288" y="1761874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Improve project management collaboration with real-time communication, reporting tools, task comments, role-based access, mobile accessibility, and regular check-ins for streamlined workflows and transparent communication.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416288" y="4687971"/>
            <a:ext cx="8626147" cy="168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Reviewing and monitoring the status of tasks and milestones is made easier. Detailed records of progress, changes, and outcomes will help complete a project more efiiciently.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472594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9937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716105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677780" y="2190029"/>
            <a:ext cx="7581520" cy="3364535"/>
          </a:xfrm>
          <a:custGeom>
            <a:avLst/>
            <a:gdLst/>
            <a:ahLst/>
            <a:cxnLst/>
            <a:rect r="r" b="b" t="t" l="l"/>
            <a:pathLst>
              <a:path h="3364535" w="7581520">
                <a:moveTo>
                  <a:pt x="0" y="0"/>
                </a:moveTo>
                <a:lnTo>
                  <a:pt x="7581520" y="0"/>
                </a:lnTo>
                <a:lnTo>
                  <a:pt x="7581520" y="3364536"/>
                </a:lnTo>
                <a:lnTo>
                  <a:pt x="0" y="3364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791485" y="6429325"/>
            <a:ext cx="9467815" cy="2169788"/>
          </a:xfrm>
          <a:custGeom>
            <a:avLst/>
            <a:gdLst/>
            <a:ahLst/>
            <a:cxnLst/>
            <a:rect r="r" b="b" t="t" l="l"/>
            <a:pathLst>
              <a:path h="2169788" w="9467815">
                <a:moveTo>
                  <a:pt x="0" y="0"/>
                </a:moveTo>
                <a:lnTo>
                  <a:pt x="9467815" y="0"/>
                </a:lnTo>
                <a:lnTo>
                  <a:pt x="9467815" y="2169788"/>
                </a:lnTo>
                <a:lnTo>
                  <a:pt x="0" y="216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681184"/>
            <a:ext cx="6387465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 Bold"/>
              </a:rPr>
              <a:t>COLLABORATION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IMPROVE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633079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Features for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Improved Collaboration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670645"/>
            <a:ext cx="5634574" cy="233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59"/>
              </a:lnSpc>
            </a:pP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Notification Dashboard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Role Based Access Control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Kanban 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Task Comment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Client Collaboration &amp; Feedback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6306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41072" y="8713413"/>
            <a:ext cx="304355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Notification Dashboard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41072" y="5671240"/>
            <a:ext cx="265493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Kanban Board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-50802" t="0" r="-140" b="-54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70033" y="7266683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519438" y="1573402"/>
            <a:ext cx="4820491" cy="4244979"/>
          </a:xfrm>
          <a:custGeom>
            <a:avLst/>
            <a:gdLst/>
            <a:ahLst/>
            <a:cxnLst/>
            <a:rect r="r" b="b" t="t" l="l"/>
            <a:pathLst>
              <a:path h="4244979" w="4820491">
                <a:moveTo>
                  <a:pt x="0" y="0"/>
                </a:moveTo>
                <a:lnTo>
                  <a:pt x="4820491" y="0"/>
                </a:lnTo>
                <a:lnTo>
                  <a:pt x="4820491" y="4244979"/>
                </a:lnTo>
                <a:lnTo>
                  <a:pt x="0" y="4244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11" r="-15256" b="-11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057" y="5632089"/>
            <a:ext cx="5177873" cy="4490686"/>
          </a:xfrm>
          <a:custGeom>
            <a:avLst/>
            <a:gdLst/>
            <a:ahLst/>
            <a:cxnLst/>
            <a:rect r="r" b="b" t="t" l="l"/>
            <a:pathLst>
              <a:path h="4490686" w="5177873">
                <a:moveTo>
                  <a:pt x="0" y="0"/>
                </a:moveTo>
                <a:lnTo>
                  <a:pt x="5177872" y="0"/>
                </a:lnTo>
                <a:lnTo>
                  <a:pt x="5177872" y="4490686"/>
                </a:lnTo>
                <a:lnTo>
                  <a:pt x="0" y="4490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81553" y="1468627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VISIBILITY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0190" y="675549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303642"/>
                </a:solidFill>
                <a:latin typeface="Lato Bold"/>
              </a:rPr>
              <a:t>ENHANCE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32753" y="3329317"/>
            <a:ext cx="5894580" cy="55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Dashboard gives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2753" y="3966833"/>
            <a:ext cx="6586114" cy="2486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visualization about the project and its goals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idea of the persons associated with the project and their roles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Checking-in and Reporting Analytics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Providing Risk Heatmap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890302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806244" y="5648381"/>
            <a:ext cx="7103627" cy="2938579"/>
          </a:xfrm>
          <a:custGeom>
            <a:avLst/>
            <a:gdLst/>
            <a:ahLst/>
            <a:cxnLst/>
            <a:rect r="r" b="b" t="t" l="l"/>
            <a:pathLst>
              <a:path h="2938579" w="7103627">
                <a:moveTo>
                  <a:pt x="0" y="0"/>
                </a:moveTo>
                <a:lnTo>
                  <a:pt x="7103627" y="0"/>
                </a:lnTo>
                <a:lnTo>
                  <a:pt x="7103627" y="2938579"/>
                </a:lnTo>
                <a:lnTo>
                  <a:pt x="0" y="2938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5084"/>
            </a:stretch>
          </a:blipFill>
          <a:ln w="38100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663274" y="1441511"/>
            <a:ext cx="6330750" cy="3701989"/>
          </a:xfrm>
          <a:custGeom>
            <a:avLst/>
            <a:gdLst/>
            <a:ahLst/>
            <a:cxnLst/>
            <a:rect r="r" b="b" t="t" l="l"/>
            <a:pathLst>
              <a:path h="3701989" w="6330750">
                <a:moveTo>
                  <a:pt x="0" y="0"/>
                </a:moveTo>
                <a:lnTo>
                  <a:pt x="6330750" y="0"/>
                </a:lnTo>
                <a:lnTo>
                  <a:pt x="6330750" y="3701989"/>
                </a:lnTo>
                <a:lnTo>
                  <a:pt x="0" y="370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7486" b="-59085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726528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TRACKING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PROGRESS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673539"/>
            <a:ext cx="5634574" cy="247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Provide an easy way to track all the progress of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Track the record of each worker. Payment can be given to the workers according to their contribution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72515" y="6680486"/>
            <a:ext cx="4142970" cy="817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It helps to complete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before deadline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517228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Progress Tracking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Workflow &amp; Benefits: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14386" y="2765718"/>
            <a:ext cx="4451578" cy="1636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Filter the progress result with respect to various attribute (Quality , Scope Mangement etc)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16965" y="4090631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699873" y="4090631"/>
            <a:ext cx="5118100" cy="1332778"/>
            <a:chOff x="0" y="0"/>
            <a:chExt cx="1347977" cy="3510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7977" cy="351020"/>
            </a:xfrm>
            <a:custGeom>
              <a:avLst/>
              <a:gdLst/>
              <a:ahLst/>
              <a:cxnLst/>
              <a:rect r="r" b="b" t="t" l="l"/>
              <a:pathLst>
                <a:path h="351020" w="1347977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802218" y="4158028"/>
            <a:ext cx="8421405" cy="1265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sz="7382">
                <a:solidFill>
                  <a:srgbClr val="004AAD"/>
                </a:solidFill>
                <a:latin typeface="League Spartan 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DAF14TCq3MI</dc:identifier>
  <dcterms:modified xsi:type="dcterms:W3CDTF">2011-08-01T06:04:30Z</dcterms:modified>
  <cp:revision>1</cp:revision>
  <dc:title>Project Management System</dc:title>
</cp:coreProperties>
</file>

<file path=docProps/thumbnail.jpeg>
</file>